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9" r:id="rId2"/>
    <p:sldId id="316" r:id="rId3"/>
    <p:sldId id="297" r:id="rId4"/>
    <p:sldId id="317" r:id="rId5"/>
    <p:sldId id="318" r:id="rId6"/>
    <p:sldId id="323" r:id="rId7"/>
    <p:sldId id="319" r:id="rId8"/>
    <p:sldId id="320" r:id="rId9"/>
    <p:sldId id="328" r:id="rId10"/>
    <p:sldId id="321" r:id="rId11"/>
    <p:sldId id="322" r:id="rId12"/>
    <p:sldId id="324" r:id="rId13"/>
    <p:sldId id="325" r:id="rId14"/>
    <p:sldId id="326" r:id="rId15"/>
    <p:sldId id="329" r:id="rId16"/>
    <p:sldId id="330" r:id="rId17"/>
    <p:sldId id="331" r:id="rId18"/>
    <p:sldId id="315" r:id="rId19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4660"/>
  </p:normalViewPr>
  <p:slideViewPr>
    <p:cSldViewPr>
      <p:cViewPr varScale="1">
        <p:scale>
          <a:sx n="112" d="100"/>
          <a:sy n="112" d="100"/>
        </p:scale>
        <p:origin x="-682" y="-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5A130-5D12-4CC7-814E-5D8A14242D38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B4B75F-4A81-47FF-8F7D-BFC751AC6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67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A28C25-E196-4EB3-97E0-D3528C17731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491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454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289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374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74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19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039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650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43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64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75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03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22493-0F13-47F1-9C00-C226C49378F6}" type="datetimeFigureOut">
              <a:rPr lang="ru-RU" smtClean="0"/>
              <a:t>08.10.2017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13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3222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051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7938" y="4625975"/>
            <a:ext cx="915352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763" y="339726"/>
            <a:ext cx="754062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852" y="500063"/>
            <a:ext cx="3743325" cy="42386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852" y="484189"/>
            <a:ext cx="374332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Министерство образования и науки </a:t>
            </a:r>
            <a:endParaRPr lang="en-US" altLang="ru-RU" sz="1200" b="1" cap="all" dirty="0">
              <a:solidFill>
                <a:schemeClr val="bg1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Республики Татарстан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-26233" y="4732228"/>
            <a:ext cx="9172614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b="1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Казань</a:t>
            </a:r>
            <a:r>
              <a:rPr lang="tt-RU" altLang="ru-RU" b="1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09 октября 2017 </a:t>
            </a:r>
            <a:r>
              <a:rPr lang="tt-RU" altLang="ru-RU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г.</a:t>
            </a:r>
            <a:endParaRPr lang="ru-RU" altLang="ru-RU" b="1" kern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572002" y="1854201"/>
            <a:ext cx="4763" cy="187325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7504" y="1347614"/>
            <a:ext cx="43204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cap="all" dirty="0" smtClean="0">
                <a:solidFill>
                  <a:srgbClr val="002060"/>
                </a:solidFill>
              </a:rPr>
              <a:t>Работа Координационного совета МОиН РТ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800" b="1" cap="all" dirty="0" smtClean="0">
              <a:solidFill>
                <a:srgbClr val="00206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cap="all" dirty="0" smtClean="0">
                <a:solidFill>
                  <a:srgbClr val="002060"/>
                </a:solidFill>
              </a:rPr>
              <a:t>2017-2018 учебный год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800" b="1" cap="all" dirty="0" smtClean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76827" y="500063"/>
            <a:ext cx="3743325" cy="42386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076827" y="484189"/>
            <a:ext cx="374332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Татарстан </a:t>
            </a:r>
            <a:r>
              <a:rPr lang="ru-RU" altLang="ru-RU" sz="1200" b="1" cap="all" dirty="0" err="1">
                <a:solidFill>
                  <a:schemeClr val="bg1"/>
                </a:solidFill>
                <a:latin typeface="+mn-lt"/>
                <a:cs typeface="+mn-cs"/>
              </a:rPr>
              <a:t>Республикасы</a:t>
            </a: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ru-RU" altLang="ru-RU" sz="1200" b="1" cap="all" dirty="0" err="1">
                <a:solidFill>
                  <a:schemeClr val="bg1"/>
                </a:solidFill>
                <a:latin typeface="+mn-lt"/>
                <a:cs typeface="+mn-cs"/>
              </a:rPr>
              <a:t>Мәгариф</a:t>
            </a: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ru-RU" altLang="ru-RU" sz="1200" b="1" cap="all" dirty="0" err="1">
                <a:solidFill>
                  <a:schemeClr val="bg1"/>
                </a:solidFill>
                <a:latin typeface="+mn-lt"/>
                <a:cs typeface="+mn-cs"/>
              </a:rPr>
              <a:t>һәм</a:t>
            </a: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ru-RU" altLang="ru-RU" sz="1200" b="1" cap="all" dirty="0" err="1">
                <a:solidFill>
                  <a:schemeClr val="bg1"/>
                </a:solidFill>
                <a:latin typeface="+mn-lt"/>
                <a:cs typeface="+mn-cs"/>
              </a:rPr>
              <a:t>фән</a:t>
            </a: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ru-RU" altLang="ru-RU" sz="1200" b="1" cap="all" dirty="0" err="1">
                <a:solidFill>
                  <a:schemeClr val="bg1"/>
                </a:solidFill>
                <a:latin typeface="+mn-lt"/>
                <a:cs typeface="+mn-cs"/>
              </a:rPr>
              <a:t>министрлыгы</a:t>
            </a:r>
            <a:endParaRPr lang="ru-RU" altLang="ru-RU" sz="1200" b="1" cap="all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5076827" y="2366114"/>
            <a:ext cx="3743325" cy="1804279"/>
          </a:xfrm>
          <a:prstGeom prst="rect">
            <a:avLst/>
          </a:prstGeom>
          <a:ln>
            <a:noFill/>
          </a:ln>
          <a:effectLst/>
        </p:spPr>
        <p:txBody>
          <a:bodyPr lIns="91404" tIns="45702" rIns="91404" bIns="45702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19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Федорова Тамара Трофимовна, </a:t>
            </a:r>
            <a:endParaRPr lang="ru-RU" sz="1900" b="1" dirty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ts val="0"/>
              </a:spcBef>
              <a:defRPr/>
            </a:pPr>
            <a:endParaRPr lang="ru-RU" sz="1900" b="1" dirty="0" smtClean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9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Начальник </a:t>
            </a:r>
            <a:endParaRPr lang="ru-RU" sz="1900" b="1" dirty="0" smtClean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9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управления </a:t>
            </a:r>
            <a:r>
              <a:rPr lang="ru-RU" sz="19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общего образования  Министерства </a:t>
            </a:r>
            <a:r>
              <a:rPr lang="ru-RU" sz="19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 </a:t>
            </a:r>
            <a:r>
              <a:rPr lang="ru-RU" sz="19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9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науки </a:t>
            </a:r>
            <a:r>
              <a:rPr lang="ru-RU" sz="19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Республики </a:t>
            </a:r>
            <a:r>
              <a:rPr lang="ru-RU" sz="19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Татарстан</a:t>
            </a:r>
            <a:endParaRPr lang="ru-RU" sz="19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83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" y="-485"/>
            <a:ext cx="9144000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Изучение муниципальных образовательных систем,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вошедших </a:t>
            </a:r>
            <a:r>
              <a:rPr lang="ru-RU" sz="2400" b="1" dirty="0">
                <a:solidFill>
                  <a:srgbClr val="002060"/>
                </a:solidFill>
              </a:rPr>
              <a:t>в «красную зону» по итогам рейтинга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За высокое качество образования»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713660"/>
              </p:ext>
            </p:extLst>
          </p:nvPr>
        </p:nvGraphicFramePr>
        <p:xfrm>
          <a:off x="251520" y="1510347"/>
          <a:ext cx="8064896" cy="2712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64896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effectLst/>
                        </a:rPr>
                        <a:t>VII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. Методическое обеспечение развития воспитания и дополнительного образования.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1.Руководство: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889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-воспитанием и дополнительным образованием учащихся;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889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-работой детских и подростковых общественных организаций;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889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-индивидуально-профилактической работой с подростками группы риска;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889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правонарушителями, обеспечение их полезной занятости, привлечение общественности к работе с ними;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889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-организацией целенаправленной скоординированной работы по родительскому всеобучу.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8895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2.Охрана здоровья детей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marL="48895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effectLst/>
                        </a:rPr>
                        <a:t>VIII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.  Методическое обеспечение развития национального образования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(по отдельному плану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460432" y="1419621"/>
            <a:ext cx="4675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</a:t>
            </a:r>
          </a:p>
          <a:p>
            <a:pPr algn="ctr"/>
            <a:r>
              <a:rPr lang="ru-RU" sz="2800" b="1" dirty="0" smtClean="0"/>
              <a:t>О</a:t>
            </a:r>
          </a:p>
          <a:p>
            <a:pPr algn="ctr"/>
            <a:r>
              <a:rPr lang="ru-RU" sz="2800" b="1" dirty="0" smtClean="0"/>
              <a:t>и</a:t>
            </a:r>
          </a:p>
          <a:p>
            <a:pPr algn="ctr"/>
            <a:r>
              <a:rPr lang="ru-RU" sz="2800" b="1" dirty="0" smtClean="0"/>
              <a:t>Н</a:t>
            </a:r>
          </a:p>
          <a:p>
            <a:pPr algn="ctr"/>
            <a:endParaRPr lang="ru-RU" sz="2800" b="1" dirty="0"/>
          </a:p>
          <a:p>
            <a:pPr algn="ctr"/>
            <a:r>
              <a:rPr lang="ru-RU" sz="2800" b="1" dirty="0" smtClean="0"/>
              <a:t>Р</a:t>
            </a:r>
          </a:p>
          <a:p>
            <a:pPr algn="ctr"/>
            <a:r>
              <a:rPr lang="ru-RU" sz="2800" b="1" dirty="0"/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184059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" y="-485"/>
            <a:ext cx="9144000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Изучение муниципальных образовательных систем,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вошедших </a:t>
            </a:r>
            <a:r>
              <a:rPr lang="ru-RU" sz="2400" b="1" dirty="0">
                <a:solidFill>
                  <a:srgbClr val="002060"/>
                </a:solidFill>
              </a:rPr>
              <a:t>в «красную зону» по итогам рейтинга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За высокое качество образования»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657443"/>
              </p:ext>
            </p:extLst>
          </p:nvPr>
        </p:nvGraphicFramePr>
        <p:xfrm>
          <a:off x="467544" y="1267075"/>
          <a:ext cx="7632848" cy="3505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32848"/>
              </a:tblGrid>
              <a:tr h="33940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effectLst/>
                        </a:rPr>
                        <a:t>IX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. Методическое обеспечение реализации федерального государственного образования дошкольного 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</a:rPr>
                        <a:t>образования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1. Реализация основных мероприятий «Дорожной карты по внедрению ФГОС ДО».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2. Организация  работы с педагогическими кадрами по повышению квалификации в условиях внедрения ФГОС ДО.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3. Эффективность управленческой деятельности в дошкольной образовательной организации):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- соответствие реализуемых программ требованиям ФГОС ДО;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- планирование деятельности по реализации образовательных областей программы;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- реализация программных задач в различных видах детской деятельности;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- анализ педагогического мониторинга достижений воспитанников;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- состояние предметно-пространственной развивающей среды детского сада.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4.Организация деятельности по обучению детей второму государственному языку.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Организация деятельности детских садов с татарским языком воспитания и обучения.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5.Система дошкольного образования для детей с ОВЗ.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6. Состояние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электронной очереди (соблюдение порядка приема детей в ДОО).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419" marR="57419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460432" y="1419621"/>
            <a:ext cx="4675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</a:t>
            </a:r>
          </a:p>
          <a:p>
            <a:pPr algn="ctr"/>
            <a:r>
              <a:rPr lang="ru-RU" sz="2800" b="1" dirty="0" smtClean="0"/>
              <a:t>О</a:t>
            </a:r>
          </a:p>
          <a:p>
            <a:pPr algn="ctr"/>
            <a:r>
              <a:rPr lang="ru-RU" sz="2800" b="1" dirty="0" smtClean="0"/>
              <a:t>и</a:t>
            </a:r>
          </a:p>
          <a:p>
            <a:pPr algn="ctr"/>
            <a:r>
              <a:rPr lang="ru-RU" sz="2800" b="1" dirty="0" smtClean="0"/>
              <a:t>Н</a:t>
            </a:r>
          </a:p>
          <a:p>
            <a:pPr algn="ctr"/>
            <a:endParaRPr lang="ru-RU" sz="2800" b="1" dirty="0"/>
          </a:p>
          <a:p>
            <a:pPr algn="ctr"/>
            <a:r>
              <a:rPr lang="ru-RU" sz="2800" b="1" dirty="0" smtClean="0"/>
              <a:t>Р</a:t>
            </a:r>
          </a:p>
          <a:p>
            <a:pPr algn="ctr"/>
            <a:r>
              <a:rPr lang="ru-RU" sz="2800" b="1" dirty="0"/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184059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" y="-485"/>
            <a:ext cx="9144000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Изучение муниципальных образовательных систем,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вошедших </a:t>
            </a:r>
            <a:r>
              <a:rPr lang="ru-RU" sz="2400" b="1" dirty="0">
                <a:solidFill>
                  <a:srgbClr val="002060"/>
                </a:solidFill>
              </a:rPr>
              <a:t>в «красную зону» по итогам рейтинга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За высокое качество образования»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743183"/>
              </p:ext>
            </p:extLst>
          </p:nvPr>
        </p:nvGraphicFramePr>
        <p:xfrm>
          <a:off x="1" y="1199842"/>
          <a:ext cx="8676455" cy="3943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76455"/>
              </a:tblGrid>
              <a:tr h="3386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effectLst/>
                        </a:rPr>
                        <a:t>X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. Методическое обеспечение деятельности по выявлению и развитию одаренных учащихся.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85" marR="29485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605048">
                <a:tc>
                  <a:txBody>
                    <a:bodyPr/>
                    <a:lstStyle/>
                    <a:p>
                      <a:pPr marL="228600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effectLst/>
                        </a:rPr>
                        <a:t>XI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. Работа с педагогическими кадрами: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Укомплектованность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качественный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состав.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Работа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отдела образования с молодыми педагогическими кадрами и руководителями, с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резервом.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Подходы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 деятельности учителя, руководителя школы, воспитателя и др. педагогических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работников.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200" spc="20" dirty="0" smtClean="0">
                          <a:solidFill>
                            <a:schemeClr val="tx1"/>
                          </a:solidFill>
                          <a:effectLst/>
                        </a:rPr>
                        <a:t>Роль </a:t>
                      </a:r>
                      <a:r>
                        <a:rPr lang="ru-RU" sz="1200" spc="20" dirty="0">
                          <a:solidFill>
                            <a:schemeClr val="tx1"/>
                          </a:solidFill>
                          <a:effectLst/>
                        </a:rPr>
                        <a:t>аттестации в повышении профессионального мастерства и ответственности </a:t>
                      </a:r>
                      <a:r>
                        <a:rPr lang="ru-RU" sz="1200" spc="20" dirty="0" smtClean="0">
                          <a:solidFill>
                            <a:schemeClr val="tx1"/>
                          </a:solidFill>
                          <a:effectLst/>
                        </a:rPr>
                        <a:t>за </a:t>
                      </a:r>
                      <a:r>
                        <a:rPr lang="ru-RU" sz="1200" spc="20" dirty="0">
                          <a:solidFill>
                            <a:schemeClr val="tx1"/>
                          </a:solidFill>
                          <a:effectLst/>
                        </a:rPr>
                        <a:t>результаты педагогического труда. Осуществление контроля </a:t>
                      </a:r>
                      <a:r>
                        <a:rPr lang="ru-RU" sz="1200" spc="20" dirty="0" smtClean="0">
                          <a:solidFill>
                            <a:schemeClr val="tx1"/>
                          </a:solidFill>
                          <a:effectLst/>
                        </a:rPr>
                        <a:t>за </a:t>
                      </a:r>
                      <a:r>
                        <a:rPr lang="ru-RU" sz="1200" spc="20" dirty="0">
                          <a:solidFill>
                            <a:schemeClr val="tx1"/>
                          </a:solidFill>
                          <a:effectLst/>
                        </a:rPr>
                        <a:t>выполнением рекомендаций аттестационных </a:t>
                      </a:r>
                      <a:r>
                        <a:rPr lang="ru-RU" sz="1200" spc="20" dirty="0" smtClean="0">
                          <a:solidFill>
                            <a:schemeClr val="tx1"/>
                          </a:solidFill>
                          <a:effectLst/>
                        </a:rPr>
                        <a:t>комиссий.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200" spc="20" dirty="0" smtClean="0">
                          <a:solidFill>
                            <a:schemeClr val="tx1"/>
                          </a:solidFill>
                          <a:effectLst/>
                        </a:rPr>
                        <a:t>Изучение </a:t>
                      </a:r>
                      <a:r>
                        <a:rPr lang="ru-RU" sz="1200" spc="20" dirty="0">
                          <a:solidFill>
                            <a:schemeClr val="tx1"/>
                          </a:solidFill>
                          <a:effectLst/>
                        </a:rPr>
                        <a:t>в школах (выборочно):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выполнение статьи 65 Трудового Кодекса РФ (наличие в личных делах сотрудников справок об отсутствии судимости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); оформление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личных дел сотрудников;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должностные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инструкции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сотрудников; приказы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по личному составу, подписи в приказах и др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6.  Изучение </a:t>
                      </a:r>
                      <a:r>
                        <a:rPr lang="ru-RU" sz="1200" spc="20" dirty="0">
                          <a:solidFill>
                            <a:schemeClr val="tx1"/>
                          </a:solidFill>
                          <a:effectLst/>
                        </a:rPr>
                        <a:t>работы по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профессиональному росту</a:t>
                      </a:r>
                      <a:r>
                        <a:rPr lang="ru-RU" sz="1200" spc="20" dirty="0">
                          <a:solidFill>
                            <a:schemeClr val="tx1"/>
                          </a:solidFill>
                          <a:effectLst/>
                        </a:rPr>
                        <a:t> и повышения квалификации педагогических кадров: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spc="20" dirty="0">
                          <a:solidFill>
                            <a:schemeClr val="tx1"/>
                          </a:solidFill>
                          <a:effectLst/>
                        </a:rPr>
                        <a:t>-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реализация персонифицированной модели повышения квалификации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; альтернативные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виды повышения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квалификации; организация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профессиональной переподготовки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- работа с муниципальными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тьюторами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по сопровождению ФГОС ОО, ГТО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и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работа с учителями, проходившими обучение  по подготовке обучающихся к олимпиадам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посткурсовое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сопровождение);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- работа с руководителями образовательных организаций (директора и замдиректора, вновь назначенные и т.д.) в межкурсовой и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посткурсовой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периоды, план работы района;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- реализация программ профессионального развития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грантополучателей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(учитель-наставник, учитель-мастер…)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- целевая подготовка, в том числе стипендиальная, педагогической направленности (школьный и муниципальный этапы)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485" marR="29485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664655" y="1415687"/>
            <a:ext cx="4675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</a:t>
            </a:r>
          </a:p>
          <a:p>
            <a:pPr algn="ctr"/>
            <a:r>
              <a:rPr lang="ru-RU" sz="2800" b="1" dirty="0" smtClean="0"/>
              <a:t>О</a:t>
            </a:r>
          </a:p>
          <a:p>
            <a:pPr algn="ctr"/>
            <a:r>
              <a:rPr lang="ru-RU" sz="2800" b="1" dirty="0" smtClean="0"/>
              <a:t>и</a:t>
            </a:r>
          </a:p>
          <a:p>
            <a:pPr algn="ctr"/>
            <a:r>
              <a:rPr lang="ru-RU" sz="2800" b="1" dirty="0" smtClean="0"/>
              <a:t>Н</a:t>
            </a:r>
          </a:p>
          <a:p>
            <a:pPr algn="ctr"/>
            <a:endParaRPr lang="ru-RU" sz="2800" b="1" dirty="0"/>
          </a:p>
          <a:p>
            <a:pPr algn="ctr"/>
            <a:r>
              <a:rPr lang="ru-RU" sz="2800" b="1" dirty="0" smtClean="0"/>
              <a:t>Р</a:t>
            </a:r>
          </a:p>
          <a:p>
            <a:pPr algn="ctr"/>
            <a:r>
              <a:rPr lang="ru-RU" sz="2800" b="1" dirty="0"/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353562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" y="-485"/>
            <a:ext cx="9144000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Изучение муниципальных образовательных систем,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вошедших </a:t>
            </a:r>
            <a:r>
              <a:rPr lang="ru-RU" sz="2400" b="1" dirty="0">
                <a:solidFill>
                  <a:srgbClr val="002060"/>
                </a:solidFill>
              </a:rPr>
              <a:t>в «красную зону» по итогам рейтинга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За высокое качество образования</a:t>
            </a:r>
            <a:r>
              <a:rPr lang="ru-RU" sz="2400" b="1" dirty="0" smtClean="0">
                <a:solidFill>
                  <a:srgbClr val="002060"/>
                </a:solidFill>
              </a:rPr>
              <a:t>». </a:t>
            </a:r>
            <a:r>
              <a:rPr lang="ru-RU" sz="2400" b="1" dirty="0" smtClean="0">
                <a:solidFill>
                  <a:srgbClr val="C00000"/>
                </a:solidFill>
              </a:rPr>
              <a:t>Подведение итогов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14389"/>
            <a:ext cx="2466975" cy="18478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003798"/>
            <a:ext cx="2466975" cy="18478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15816" y="1491630"/>
            <a:ext cx="5629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 день окончания работы мобильной группы </a:t>
            </a:r>
            <a:r>
              <a:rPr lang="ru-RU" dirty="0" smtClean="0"/>
              <a:t>- подведение итогов работы по направлениям: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управленческий корпус (РОО, директора, завучи);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Семинары для педагогов-предметников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95536" y="3330025"/>
            <a:ext cx="5629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Подведение итогов работы </a:t>
            </a:r>
            <a:r>
              <a:rPr lang="ru-RU" dirty="0" smtClean="0"/>
              <a:t>на совещании с участием руководства района: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управленческий корпус (РОО, директора, завучи);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утверждение дорожной карты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38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65" y="8441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3478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Диагностическое тестирование </a:t>
            </a:r>
            <a:r>
              <a:rPr lang="ru-RU" sz="2000" b="1" dirty="0">
                <a:solidFill>
                  <a:srgbClr val="002060"/>
                </a:solidFill>
              </a:rPr>
              <a:t>учителей базовых общеобразовательных организаций,  преподавателей профессиональных образовательных организаций Республики Татарстан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76213" y="1094236"/>
            <a:ext cx="30619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октября 201</a:t>
            </a:r>
            <a:r>
              <a:rPr lang="tt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года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491630"/>
            <a:ext cx="8784975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Освобождены учителя и преподаватели СПО: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- </a:t>
            </a:r>
            <a:r>
              <a:rPr lang="ru-RU" sz="2000" b="1" dirty="0" smtClean="0">
                <a:solidFill>
                  <a:srgbClr val="C00000"/>
                </a:solidFill>
              </a:rPr>
              <a:t>высшей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квалификационной категории;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</a:rPr>
              <a:t>аттестующиеся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на первую и высшую квалификационные категории                  в 2017 - 2018 учебном году;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- набравшие </a:t>
            </a:r>
            <a:r>
              <a:rPr lang="ru-RU" sz="2000" b="1" dirty="0">
                <a:solidFill>
                  <a:srgbClr val="C00000"/>
                </a:solidFill>
              </a:rPr>
              <a:t>90 и более баллов </a:t>
            </a:r>
            <a:r>
              <a:rPr lang="ru-RU" sz="2000" b="1" dirty="0">
                <a:solidFill>
                  <a:srgbClr val="002060"/>
                </a:solidFill>
              </a:rPr>
              <a:t>на диагностическом тестировании 2016 года (кроме </a:t>
            </a:r>
            <a:r>
              <a:rPr lang="ru-RU" sz="2000" b="1" dirty="0" smtClean="0">
                <a:solidFill>
                  <a:srgbClr val="002060"/>
                </a:solidFill>
              </a:rPr>
              <a:t>СПО);</a:t>
            </a:r>
            <a:endParaRPr lang="ru-RU" sz="2000" b="1" dirty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- участвующие </a:t>
            </a:r>
            <a:r>
              <a:rPr lang="ru-RU" sz="2000" b="1" dirty="0">
                <a:solidFill>
                  <a:srgbClr val="C00000"/>
                </a:solidFill>
              </a:rPr>
              <a:t>в апробации </a:t>
            </a:r>
            <a:r>
              <a:rPr lang="ru-RU" sz="2000" b="1" dirty="0">
                <a:solidFill>
                  <a:srgbClr val="002060"/>
                </a:solidFill>
              </a:rPr>
              <a:t>модели оценки компетенций учителей русского языка и математики (кроме </a:t>
            </a:r>
            <a:r>
              <a:rPr lang="ru-RU" sz="2000" b="1" dirty="0" smtClean="0">
                <a:solidFill>
                  <a:srgbClr val="002060"/>
                </a:solidFill>
              </a:rPr>
              <a:t>СПО);</a:t>
            </a:r>
            <a:endParaRPr lang="ru-RU" sz="2000" b="1" dirty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- прошедшие </a:t>
            </a:r>
            <a:r>
              <a:rPr lang="ru-RU" sz="2000" b="1" dirty="0">
                <a:solidFill>
                  <a:srgbClr val="C00000"/>
                </a:solidFill>
              </a:rPr>
              <a:t>оценку профессиональной квалификации </a:t>
            </a:r>
            <a:r>
              <a:rPr lang="ru-RU" sz="2000" b="1" dirty="0">
                <a:solidFill>
                  <a:srgbClr val="002060"/>
                </a:solidFill>
              </a:rPr>
              <a:t>на соответствие требованиям профессионального стандарта педагогического работника в 2017 году.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38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65" y="8441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3478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ГБУ </a:t>
            </a:r>
            <a:r>
              <a:rPr lang="ru-RU" sz="2400" b="1" dirty="0" smtClean="0">
                <a:solidFill>
                  <a:srgbClr val="002060"/>
                </a:solidFill>
              </a:rPr>
              <a:t>«Республиканский </a:t>
            </a:r>
            <a:r>
              <a:rPr lang="ru-RU" sz="2400" b="1" dirty="0">
                <a:solidFill>
                  <a:srgbClr val="002060"/>
                </a:solidFill>
              </a:rPr>
              <a:t>центр мониторинга качества </a:t>
            </a:r>
            <a:r>
              <a:rPr lang="ru-RU" sz="2400" b="1" dirty="0" smtClean="0">
                <a:solidFill>
                  <a:srgbClr val="002060"/>
                </a:solidFill>
              </a:rPr>
              <a:t>образования»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915566"/>
            <a:ext cx="878497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2200" b="1" i="1" dirty="0" smtClean="0">
                <a:solidFill>
                  <a:srgbClr val="002060"/>
                </a:solidFill>
              </a:rPr>
              <a:t>- </a:t>
            </a:r>
            <a:r>
              <a:rPr lang="ru-RU" sz="2200" b="1" dirty="0">
                <a:solidFill>
                  <a:srgbClr val="002060"/>
                </a:solidFill>
              </a:rPr>
              <a:t>Осуществляет  методическое, организационное, информационно-технологическое сопровождение диагностического </a:t>
            </a:r>
            <a:r>
              <a:rPr lang="ru-RU" sz="2200" b="1" dirty="0" smtClean="0">
                <a:solidFill>
                  <a:srgbClr val="002060"/>
                </a:solidFill>
              </a:rPr>
              <a:t>тестирования.</a:t>
            </a:r>
            <a:endParaRPr lang="ru-RU" sz="2200" b="1" dirty="0">
              <a:solidFill>
                <a:srgbClr val="002060"/>
              </a:solidFill>
            </a:endParaRPr>
          </a:p>
          <a:p>
            <a:pPr algn="just"/>
            <a:endParaRPr lang="ru-RU" sz="2200" b="1" dirty="0">
              <a:solidFill>
                <a:srgbClr val="002060"/>
              </a:solidFill>
            </a:endParaRPr>
          </a:p>
          <a:p>
            <a:pPr algn="just"/>
            <a:r>
              <a:rPr lang="ru-RU" sz="2200" b="1" dirty="0" smtClean="0">
                <a:solidFill>
                  <a:srgbClr val="002060"/>
                </a:solidFill>
              </a:rPr>
              <a:t>- Несет </a:t>
            </a:r>
            <a:r>
              <a:rPr lang="ru-RU" sz="2200" b="1" dirty="0">
                <a:solidFill>
                  <a:srgbClr val="002060"/>
                </a:solidFill>
              </a:rPr>
              <a:t>ответственность за своевременную выдачу контрольных измерительных материалов и прием </a:t>
            </a:r>
            <a:r>
              <a:rPr lang="ru-RU" sz="2200" b="1" dirty="0" smtClean="0">
                <a:solidFill>
                  <a:srgbClr val="002060"/>
                </a:solidFill>
              </a:rPr>
              <a:t>работ.</a:t>
            </a:r>
            <a:endParaRPr lang="ru-RU" sz="2200" b="1" dirty="0">
              <a:solidFill>
                <a:srgbClr val="002060"/>
              </a:solidFill>
            </a:endParaRPr>
          </a:p>
          <a:p>
            <a:pPr algn="just"/>
            <a:endParaRPr lang="ru-RU" sz="2200" b="1" dirty="0">
              <a:solidFill>
                <a:srgbClr val="002060"/>
              </a:solidFill>
            </a:endParaRPr>
          </a:p>
          <a:p>
            <a:pPr algn="just"/>
            <a:r>
              <a:rPr lang="ru-RU" sz="2200" b="1" dirty="0" smtClean="0">
                <a:solidFill>
                  <a:srgbClr val="002060"/>
                </a:solidFill>
              </a:rPr>
              <a:t>- Осуществляет </a:t>
            </a:r>
            <a:r>
              <a:rPr lang="ru-RU" sz="2200" b="1" dirty="0">
                <a:solidFill>
                  <a:srgbClr val="002060"/>
                </a:solidFill>
              </a:rPr>
              <a:t>проверку выполненных работ и выдает </a:t>
            </a:r>
            <a:r>
              <a:rPr lang="ru-RU" sz="2200" b="1" dirty="0" smtClean="0">
                <a:solidFill>
                  <a:srgbClr val="002060"/>
                </a:solidFill>
              </a:rPr>
              <a:t>результаты.</a:t>
            </a:r>
          </a:p>
          <a:p>
            <a:pPr algn="just"/>
            <a:endParaRPr lang="ru-RU" sz="2000" b="1" dirty="0">
              <a:solidFill>
                <a:srgbClr val="002060"/>
              </a:solidFill>
            </a:endParaRPr>
          </a:p>
          <a:p>
            <a:pPr algn="ctr"/>
            <a:r>
              <a:rPr lang="tt-RU" sz="2400" b="1" dirty="0">
                <a:solidFill>
                  <a:srgbClr val="C00000"/>
                </a:solidFill>
              </a:rPr>
              <a:t>Начало тестирования в </a:t>
            </a:r>
            <a:r>
              <a:rPr lang="tt-RU" sz="2400" b="1" dirty="0" smtClean="0">
                <a:solidFill>
                  <a:srgbClr val="C00000"/>
                </a:solidFill>
              </a:rPr>
              <a:t>10.00 и 14.00</a:t>
            </a:r>
            <a:endParaRPr lang="ru-RU" sz="2400" b="1" dirty="0">
              <a:solidFill>
                <a:srgbClr val="C00000"/>
              </a:solidFill>
            </a:endParaRPr>
          </a:p>
          <a:p>
            <a:pPr algn="just"/>
            <a:endParaRPr lang="ru-RU" sz="20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244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65" y="8441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3478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Доставка материалов и проведение </a:t>
            </a:r>
            <a:r>
              <a:rPr lang="ru-RU" sz="2400" b="1" dirty="0" smtClean="0">
                <a:solidFill>
                  <a:srgbClr val="002060"/>
                </a:solidFill>
              </a:rPr>
              <a:t>тестирования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3" y="699542"/>
            <a:ext cx="878497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Материалы доставляются из ГБУ «РЦМКО» и обратно </a:t>
            </a:r>
            <a:r>
              <a:rPr lang="ru-RU" sz="2400" b="1" dirty="0">
                <a:solidFill>
                  <a:srgbClr val="C00000"/>
                </a:solidFill>
              </a:rPr>
              <a:t>уполномоченными представителями </a:t>
            </a:r>
            <a:r>
              <a:rPr lang="ru-RU" sz="2400" b="1" dirty="0">
                <a:solidFill>
                  <a:srgbClr val="002060"/>
                </a:solidFill>
              </a:rPr>
              <a:t>Министерства образования и науки Республики Татарстан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График получения </a:t>
            </a:r>
            <a:r>
              <a:rPr lang="ru-RU" sz="2400" b="1" dirty="0" err="1">
                <a:solidFill>
                  <a:srgbClr val="C00000"/>
                </a:solidFill>
              </a:rPr>
              <a:t>КИМов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Начало: 30.10.2017, 12.30 -  </a:t>
            </a:r>
            <a:r>
              <a:rPr lang="ru-RU" sz="2400" b="1" dirty="0">
                <a:solidFill>
                  <a:srgbClr val="002060"/>
                </a:solidFill>
              </a:rPr>
              <a:t>Бавлинский район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Окончание: </a:t>
            </a:r>
            <a:r>
              <a:rPr lang="ru-RU" sz="2400" b="1" dirty="0" smtClean="0">
                <a:solidFill>
                  <a:srgbClr val="002060"/>
                </a:solidFill>
              </a:rPr>
              <a:t>30.10.2017, 16.50 - Московский </a:t>
            </a:r>
            <a:r>
              <a:rPr lang="ru-RU" sz="2400" b="1" dirty="0">
                <a:solidFill>
                  <a:srgbClr val="002060"/>
                </a:solidFill>
              </a:rPr>
              <a:t>и Кировский районы г.Казани.</a:t>
            </a:r>
          </a:p>
          <a:p>
            <a:pPr algn="just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30.10.2017 </a:t>
            </a:r>
            <a:r>
              <a:rPr lang="ru-RU" sz="2400" b="1" dirty="0" smtClean="0">
                <a:solidFill>
                  <a:srgbClr val="002060"/>
                </a:solidFill>
              </a:rPr>
              <a:t>– инструктаж </a:t>
            </a:r>
            <a:r>
              <a:rPr lang="ru-RU" sz="2400" b="1" dirty="0">
                <a:solidFill>
                  <a:srgbClr val="002060"/>
                </a:solidFill>
              </a:rPr>
              <a:t>уполномоченных в РЦМКО</a:t>
            </a:r>
          </a:p>
          <a:p>
            <a:pPr algn="just"/>
            <a:endParaRPr lang="ru-RU" sz="20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81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65" y="8441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3478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Продолжительность  </a:t>
            </a:r>
            <a:r>
              <a:rPr lang="ru-RU" sz="2400" b="1" dirty="0">
                <a:solidFill>
                  <a:srgbClr val="002060"/>
                </a:solidFill>
              </a:rPr>
              <a:t>диагностического </a:t>
            </a:r>
            <a:r>
              <a:rPr lang="ru-RU" sz="2400" b="1" dirty="0" smtClean="0">
                <a:solidFill>
                  <a:srgbClr val="002060"/>
                </a:solidFill>
              </a:rPr>
              <a:t>тестирования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699542"/>
            <a:ext cx="777686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Русский язык, татарский язык, химия, начальные </a:t>
            </a:r>
            <a:r>
              <a:rPr lang="ru-RU" sz="2400" b="1" dirty="0" smtClean="0">
                <a:solidFill>
                  <a:srgbClr val="002060"/>
                </a:solidFill>
              </a:rPr>
              <a:t>классы - </a:t>
            </a:r>
            <a:r>
              <a:rPr lang="ru-RU" sz="2400" b="1" dirty="0" smtClean="0">
                <a:solidFill>
                  <a:srgbClr val="C00000"/>
                </a:solidFill>
              </a:rPr>
              <a:t>3 </a:t>
            </a:r>
            <a:r>
              <a:rPr lang="ru-RU" sz="2400" b="1" dirty="0">
                <a:solidFill>
                  <a:srgbClr val="C00000"/>
                </a:solidFill>
              </a:rPr>
              <a:t>часа</a:t>
            </a:r>
            <a:r>
              <a:rPr lang="ru-RU" sz="2400" b="1" dirty="0">
                <a:solidFill>
                  <a:srgbClr val="002060"/>
                </a:solidFill>
              </a:rPr>
              <a:t>;</a:t>
            </a:r>
          </a:p>
          <a:p>
            <a:pPr algn="just"/>
            <a:endParaRPr lang="ru-RU" sz="2400" b="1" dirty="0">
              <a:solidFill>
                <a:srgbClr val="002060"/>
              </a:solidFill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Математика, информатика, физика, обществознание, история, литература, татарская </a:t>
            </a:r>
            <a:r>
              <a:rPr lang="ru-RU" sz="2400" b="1" dirty="0" smtClean="0">
                <a:solidFill>
                  <a:srgbClr val="002060"/>
                </a:solidFill>
              </a:rPr>
              <a:t>литература                            - </a:t>
            </a:r>
            <a:r>
              <a:rPr lang="ru-RU" sz="2400" b="1" dirty="0" smtClean="0">
                <a:solidFill>
                  <a:srgbClr val="C00000"/>
                </a:solidFill>
              </a:rPr>
              <a:t>3 часа10 минут</a:t>
            </a:r>
            <a:r>
              <a:rPr lang="ru-RU" sz="2400" b="1" dirty="0">
                <a:solidFill>
                  <a:srgbClr val="002060"/>
                </a:solidFill>
              </a:rPr>
              <a:t>;</a:t>
            </a:r>
          </a:p>
          <a:p>
            <a:pPr algn="just"/>
            <a:endParaRPr lang="ru-RU" sz="2400" b="1" dirty="0">
              <a:solidFill>
                <a:srgbClr val="002060"/>
              </a:solidFill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</a:rPr>
              <a:t>География, биология, иностранные </a:t>
            </a:r>
            <a:r>
              <a:rPr lang="ru-RU" sz="2400" b="1" dirty="0" smtClean="0">
                <a:solidFill>
                  <a:srgbClr val="002060"/>
                </a:solidFill>
              </a:rPr>
              <a:t>языки                                  - </a:t>
            </a:r>
            <a:r>
              <a:rPr lang="ru-RU" sz="2400" b="1" dirty="0" smtClean="0">
                <a:solidFill>
                  <a:srgbClr val="C00000"/>
                </a:solidFill>
              </a:rPr>
              <a:t>2 часа </a:t>
            </a:r>
            <a:r>
              <a:rPr lang="ru-RU" sz="2400" b="1" dirty="0">
                <a:solidFill>
                  <a:srgbClr val="C00000"/>
                </a:solidFill>
              </a:rPr>
              <a:t>30 минут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sz="20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004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4449"/>
            <a:ext cx="917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028800"/>
            <a:ext cx="9144000" cy="830997"/>
          </a:xfrm>
          <a:prstGeom prst="rect">
            <a:avLst/>
          </a:prstGeom>
        </p:spPr>
        <p:txBody>
          <a:bodyPr wrap="square" lIns="91410" tIns="45705" rIns="91410" bIns="45705">
            <a:spAutoFit/>
          </a:bodyPr>
          <a:lstStyle/>
          <a:p>
            <a:pPr algn="ctr"/>
            <a:r>
              <a:rPr lang="ru-RU" altLang="ru-RU" sz="4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ВНИМАНИЕ!</a:t>
            </a:r>
            <a:endParaRPr lang="ru-RU" sz="48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25353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07504" y="218117"/>
            <a:ext cx="8856984" cy="95410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направления работы Координационного совета МОиН РТ в 2017-2018 учебном году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3620" y="1563638"/>
            <a:ext cx="7981231" cy="255454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a typeface="+mj-ea"/>
                <a:cs typeface="+mj-cs"/>
              </a:rPr>
              <a:t>Кадетские образовательные организации,</a:t>
            </a:r>
          </a:p>
          <a:p>
            <a:pPr algn="just"/>
            <a:endParaRPr lang="ru-RU" sz="800" b="1" dirty="0" smtClean="0">
              <a:solidFill>
                <a:srgbClr val="002060"/>
              </a:solidFill>
              <a:ea typeface="+mj-ea"/>
              <a:cs typeface="+mj-cs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a typeface="+mj-ea"/>
                <a:cs typeface="+mj-cs"/>
              </a:rPr>
              <a:t>Образовательные организации для детей с ограниченными возможностями здоровья,</a:t>
            </a:r>
          </a:p>
          <a:p>
            <a:pPr algn="just"/>
            <a:endParaRPr lang="ru-RU" sz="800" b="1" dirty="0" smtClean="0">
              <a:solidFill>
                <a:srgbClr val="002060"/>
              </a:solidFill>
              <a:ea typeface="+mj-ea"/>
              <a:cs typeface="+mj-cs"/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  <a:ea typeface="+mj-ea"/>
                <a:cs typeface="+mj-cs"/>
              </a:rPr>
              <a:t>Муниципальные образовательные системы, вошедшие в «красную зону» по итогам рейтинга «За высокое качество образования»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8748" y="1851670"/>
            <a:ext cx="8208912" cy="36933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383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547666" y="51470"/>
            <a:ext cx="7645231" cy="1296144"/>
          </a:xfrm>
          <a:prstGeom prst="rect">
            <a:avLst/>
          </a:prstGeom>
        </p:spPr>
        <p:txBody>
          <a:bodyPr vert="horz" lIns="91410" tIns="45705" rIns="91410" bIns="45705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4" y="11328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" y="842042"/>
            <a:ext cx="48294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70C0"/>
                </a:solidFill>
              </a:rPr>
              <a:t>Приказ МОиН РТ от </a:t>
            </a:r>
            <a:r>
              <a:rPr lang="ru-RU" b="1" dirty="0" smtClean="0">
                <a:solidFill>
                  <a:srgbClr val="0070C0"/>
                </a:solidFill>
              </a:rPr>
              <a:t>05.09.2017 №1447/17</a:t>
            </a:r>
            <a:endParaRPr lang="ru-RU" b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</a:rPr>
              <a:t>Изучение </a:t>
            </a:r>
            <a:r>
              <a:rPr lang="ru-RU" b="1" dirty="0" smtClean="0">
                <a:solidFill>
                  <a:srgbClr val="A8246F"/>
                </a:solidFill>
              </a:rPr>
              <a:t>учебно-методической деятельности </a:t>
            </a:r>
            <a:r>
              <a:rPr lang="ru-RU" b="1" dirty="0" smtClean="0">
                <a:solidFill>
                  <a:srgbClr val="0070C0"/>
                </a:solidFill>
              </a:rPr>
              <a:t>муниципальных образований мобильной группой в составе МОиН РТ и  ИРО РТ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</a:rPr>
              <a:t>Изучение преподавания отдельных предметов экспертными группами учителей-предметников высшей кв. категории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</a:rPr>
              <a:t>Мониторинг знаний учащихся </a:t>
            </a:r>
            <a:endParaRPr lang="ru-RU" b="1" dirty="0">
              <a:solidFill>
                <a:srgbClr val="0070C0"/>
              </a:solidFill>
            </a:endParaRPr>
          </a:p>
          <a:p>
            <a:pPr indent="358775"/>
            <a:r>
              <a:rPr lang="ru-RU" b="1" dirty="0" smtClean="0">
                <a:solidFill>
                  <a:srgbClr val="A8246F"/>
                </a:solidFill>
              </a:rPr>
              <a:t>7-8 классов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</a:rPr>
              <a:t>Разработка ИРО РТ </a:t>
            </a:r>
            <a:r>
              <a:rPr lang="ru-RU" b="1" dirty="0" smtClean="0">
                <a:solidFill>
                  <a:srgbClr val="A8246F"/>
                </a:solidFill>
              </a:rPr>
              <a:t>«дорожных карт»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A8246F"/>
                </a:solidFill>
              </a:rPr>
              <a:t>Собеседование с руководителями ОО по итогам изучения</a:t>
            </a:r>
            <a:endParaRPr lang="ru-RU" b="1" dirty="0">
              <a:solidFill>
                <a:srgbClr val="A8246F"/>
              </a:solidFill>
            </a:endParaRPr>
          </a:p>
        </p:txBody>
      </p:sp>
      <p:sp>
        <p:nvSpPr>
          <p:cNvPr id="41" name="Номер слайда 3"/>
          <p:cNvSpPr txBox="1">
            <a:spLocks/>
          </p:cNvSpPr>
          <p:nvPr/>
        </p:nvSpPr>
        <p:spPr>
          <a:xfrm>
            <a:off x="6974904" y="4515966"/>
            <a:ext cx="2133600" cy="273844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2" name="Таблица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489025"/>
              </p:ext>
            </p:extLst>
          </p:nvPr>
        </p:nvGraphicFramePr>
        <p:xfrm>
          <a:off x="4829472" y="947969"/>
          <a:ext cx="4033434" cy="3688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0266"/>
                <a:gridCol w="993168"/>
              </a:tblGrid>
              <a:tr h="30916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Муниципальные образования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Сроки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Алькеевский район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октябрь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Кайбицкий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октябрь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Алексеевский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октябрь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</a:rPr>
                        <a:t>Черемшанский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 район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октябрь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Менделеевский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ноябрь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</a:rPr>
                        <a:t>Тукаевский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ноябрь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</a:rPr>
                        <a:t>Апастовский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ноябрь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Рыбно-Слободский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декабрь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</a:rPr>
                        <a:t>Аксубаевский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декабрь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Камско-</a:t>
                      </a:r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</a:rPr>
                        <a:t>Устьинский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декабрь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50" name="Title 1"/>
          <p:cNvSpPr txBox="1">
            <a:spLocks/>
          </p:cNvSpPr>
          <p:nvPr/>
        </p:nvSpPr>
        <p:spPr>
          <a:xfrm>
            <a:off x="460814" y="39246"/>
            <a:ext cx="8569269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Работа Координационного Совета Республики Татарстан</a:t>
            </a:r>
            <a:br>
              <a:rPr lang="ru-RU" sz="2400" b="1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в </a:t>
            </a:r>
            <a:r>
              <a:rPr lang="ru-RU" sz="2400" b="1" smtClean="0">
                <a:solidFill>
                  <a:srgbClr val="A8246F"/>
                </a:solidFill>
                <a:latin typeface="+mn-lt"/>
                <a:cs typeface="Arial" panose="020B0604020202020204" pitchFamily="34" charset="0"/>
              </a:rPr>
              <a:t>2017/2018 учебном году </a:t>
            </a:r>
            <a:r>
              <a:rPr lang="ru-RU" sz="2400" b="1" smtClean="0">
                <a:solidFill>
                  <a:srgbClr val="002060"/>
                </a:solidFill>
                <a:cs typeface="Arial" panose="020B0604020202020204" pitchFamily="34" charset="0"/>
              </a:rPr>
              <a:t>по итогам ГИА </a:t>
            </a:r>
            <a:endParaRPr lang="ru-RU" sz="2400" b="1" dirty="0">
              <a:solidFill>
                <a:srgbClr val="A8246F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69745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" y="-485"/>
            <a:ext cx="9144000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Изучение муниципальных образовательных систем,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вошедших </a:t>
            </a:r>
            <a:r>
              <a:rPr lang="ru-RU" sz="2400" b="1" dirty="0">
                <a:solidFill>
                  <a:srgbClr val="002060"/>
                </a:solidFill>
              </a:rPr>
              <a:t>в «красную зону» по итогам рейтинга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За высокое качество образования»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4100" y="1199842"/>
            <a:ext cx="88085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 Программу </a:t>
            </a:r>
            <a:r>
              <a:rPr lang="ru-RU" b="1" dirty="0">
                <a:solidFill>
                  <a:srgbClr val="C00000"/>
                </a:solidFill>
              </a:rPr>
              <a:t>комплексного изучения </a:t>
            </a:r>
            <a:r>
              <a:rPr lang="ru-RU" b="1" dirty="0"/>
              <a:t>включены: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собеседования </a:t>
            </a:r>
            <a:r>
              <a:rPr lang="ru-RU" dirty="0"/>
              <a:t>с руководителями органа управления образованием и образовательных организаций по прогнозированию развития муниципальной системы образования, формированию комплексно-целевых программ развития образовательных организаций и особенностей организации учебно-методического и воспитательного процесса в них</a:t>
            </a:r>
            <a:r>
              <a:rPr lang="ru-RU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анализ </a:t>
            </a:r>
            <a:r>
              <a:rPr lang="ru-RU" dirty="0"/>
              <a:t>внедрения современных эффективных структур управления образовательными организациями</a:t>
            </a:r>
            <a:r>
              <a:rPr lang="ru-RU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изучение </a:t>
            </a:r>
            <a:r>
              <a:rPr lang="ru-RU" dirty="0"/>
              <a:t>информационно-аналитической деятельности специалистов и методистов отдела и руководителей образовательных организаций</a:t>
            </a:r>
            <a:r>
              <a:rPr lang="ru-RU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независимая </a:t>
            </a:r>
            <a:r>
              <a:rPr lang="ru-RU" dirty="0"/>
              <a:t>экспертиза знаний учащихся по математике, русскому языку и литературе, татарскому и иностранным языкам, физике, истории, обществознанию, биологии и сравнение результатов экспертизы с </a:t>
            </a:r>
            <a:r>
              <a:rPr lang="ru-RU" dirty="0" err="1"/>
              <a:t>внутришкольной</a:t>
            </a:r>
            <a:r>
              <a:rPr lang="ru-RU" dirty="0"/>
              <a:t> оценкой.</a:t>
            </a:r>
          </a:p>
        </p:txBody>
      </p:sp>
    </p:spTree>
    <p:extLst>
      <p:ext uri="{BB962C8B-B14F-4D97-AF65-F5344CB8AC3E}">
        <p14:creationId xmlns:p14="http://schemas.microsoft.com/office/powerpoint/2010/main" val="161500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" y="-485"/>
            <a:ext cx="9144000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Изучение муниципальных образовательных систем,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вошедших </a:t>
            </a:r>
            <a:r>
              <a:rPr lang="ru-RU" sz="2400" b="1" dirty="0">
                <a:solidFill>
                  <a:srgbClr val="002060"/>
                </a:solidFill>
              </a:rPr>
              <a:t>в «красную зону» по итогам рейтинга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За высокое качество образования»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385711"/>
              </p:ext>
            </p:extLst>
          </p:nvPr>
        </p:nvGraphicFramePr>
        <p:xfrm>
          <a:off x="25734" y="1347614"/>
          <a:ext cx="8640960" cy="3261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40960"/>
              </a:tblGrid>
              <a:tr h="13121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spc="30" dirty="0">
                          <a:solidFill>
                            <a:srgbClr val="C00000"/>
                          </a:solidFill>
                          <a:effectLst/>
                        </a:rPr>
                        <a:t>I</a:t>
                      </a:r>
                      <a:r>
                        <a:rPr lang="ru-RU" sz="1600" spc="30" dirty="0">
                          <a:solidFill>
                            <a:srgbClr val="C00000"/>
                          </a:solidFill>
                          <a:effectLst/>
                        </a:rPr>
                        <a:t>. Деятельность отдела образования по управлению муниципальной системой </a:t>
                      </a:r>
                      <a:r>
                        <a:rPr lang="ru-RU" sz="1600" spc="30" dirty="0" smtClean="0">
                          <a:solidFill>
                            <a:srgbClr val="C00000"/>
                          </a:solidFill>
                          <a:effectLst/>
                        </a:rPr>
                        <a:t>образования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342900" indent="-342900" algn="just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spc="30" dirty="0" smtClean="0">
                          <a:solidFill>
                            <a:schemeClr val="tx1"/>
                          </a:solidFill>
                          <a:effectLst/>
                        </a:rPr>
                        <a:t>Реализация </a:t>
                      </a:r>
                      <a:r>
                        <a:rPr lang="ru-RU" sz="1400" spc="30" dirty="0">
                          <a:solidFill>
                            <a:schemeClr val="tx1"/>
                          </a:solidFill>
                          <a:effectLst/>
                        </a:rPr>
                        <a:t>мероприятий по модернизации системы </a:t>
                      </a:r>
                      <a:r>
                        <a:rPr lang="ru-RU" sz="1400" spc="30" dirty="0" smtClean="0">
                          <a:solidFill>
                            <a:schemeClr val="tx1"/>
                          </a:solidFill>
                          <a:effectLst/>
                        </a:rPr>
                        <a:t>образования.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spc="30" dirty="0" smtClean="0">
                          <a:solidFill>
                            <a:schemeClr val="tx1"/>
                          </a:solidFill>
                          <a:effectLst/>
                        </a:rPr>
                        <a:t>Работа </a:t>
                      </a:r>
                      <a:r>
                        <a:rPr lang="ru-RU" sz="1400" spc="30" dirty="0">
                          <a:solidFill>
                            <a:schemeClr val="tx1"/>
                          </a:solidFill>
                          <a:effectLst/>
                        </a:rPr>
                        <a:t>по реализации рекомендаций августовской конференции работников образования за последние три </a:t>
                      </a:r>
                      <a:r>
                        <a:rPr lang="ru-RU" sz="1400" spc="30" dirty="0" smtClean="0">
                          <a:solidFill>
                            <a:schemeClr val="tx1"/>
                          </a:solidFill>
                          <a:effectLst/>
                        </a:rPr>
                        <a:t>года.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spc="30" dirty="0" smtClean="0">
                          <a:solidFill>
                            <a:schemeClr val="tx1"/>
                          </a:solidFill>
                          <a:effectLst/>
                        </a:rPr>
                        <a:t>Методическое </a:t>
                      </a:r>
                      <a:r>
                        <a:rPr lang="ru-RU" sz="1400" spc="30" dirty="0">
                          <a:solidFill>
                            <a:schemeClr val="tx1"/>
                          </a:solidFill>
                          <a:effectLst/>
                        </a:rPr>
                        <a:t>обеспечение реализации </a:t>
                      </a:r>
                      <a:r>
                        <a:rPr lang="ru-RU" sz="1400" spc="30" dirty="0" err="1">
                          <a:solidFill>
                            <a:schemeClr val="tx1"/>
                          </a:solidFill>
                          <a:effectLst/>
                        </a:rPr>
                        <a:t>грантовых</a:t>
                      </a:r>
                      <a:r>
                        <a:rPr lang="ru-RU" sz="1400" spc="3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spc="30" dirty="0" smtClean="0">
                          <a:solidFill>
                            <a:schemeClr val="tx1"/>
                          </a:solidFill>
                          <a:effectLst/>
                        </a:rPr>
                        <a:t>программ.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spc="30" dirty="0" smtClean="0">
                          <a:solidFill>
                            <a:schemeClr val="tx1"/>
                          </a:solidFill>
                          <a:effectLst/>
                        </a:rPr>
                        <a:t>Планирование </a:t>
                      </a:r>
                      <a:r>
                        <a:rPr lang="ru-RU" sz="1400" spc="30" dirty="0">
                          <a:solidFill>
                            <a:schemeClr val="tx1"/>
                          </a:solidFill>
                          <a:effectLst/>
                        </a:rPr>
                        <a:t>работы (перспективное, годовое, месячное, недельное), выполнение намеченного, анализ состояния дел</a:t>
                      </a:r>
                      <a:r>
                        <a:rPr lang="ru-RU" sz="1400" spc="3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  <a:buNone/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08" marR="6060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312146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  <a:tabLst>
                          <a:tab pos="987425" algn="l"/>
                        </a:tabLst>
                      </a:pPr>
                      <a:r>
                        <a:rPr lang="en-US" sz="1600" dirty="0" smtClean="0">
                          <a:solidFill>
                            <a:srgbClr val="C00000"/>
                          </a:solidFill>
                          <a:effectLst/>
                        </a:rPr>
                        <a:t>II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</a:rPr>
                        <a:t>. Эффективность управленческой деятельности  ( в учреждениях образования)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1.  Изучение аналитической деятельности руководителей общеобразовательных организаций (анализ итогов предыдущего учебного года, целеполагание. Соответствие поставленных целей стратегии образовательного  учреждения)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2.  Планирование работы (программа развития, годовое планирование)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3. Организация учебного процесса (образовательные программы, учебные планы, расписание)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4.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Внутришкольный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 контроль.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08" marR="6060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676457" y="1491630"/>
            <a:ext cx="4675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</a:t>
            </a:r>
          </a:p>
          <a:p>
            <a:pPr algn="ctr"/>
            <a:r>
              <a:rPr lang="ru-RU" sz="2800" b="1" dirty="0" smtClean="0"/>
              <a:t>О</a:t>
            </a:r>
          </a:p>
          <a:p>
            <a:pPr algn="ctr"/>
            <a:r>
              <a:rPr lang="ru-RU" sz="2800" b="1" dirty="0" smtClean="0"/>
              <a:t>и</a:t>
            </a:r>
          </a:p>
          <a:p>
            <a:pPr algn="ctr"/>
            <a:r>
              <a:rPr lang="ru-RU" sz="2800" b="1" dirty="0" smtClean="0"/>
              <a:t>Н</a:t>
            </a:r>
          </a:p>
          <a:p>
            <a:pPr algn="ctr"/>
            <a:endParaRPr lang="ru-RU" sz="2800" b="1" dirty="0"/>
          </a:p>
          <a:p>
            <a:pPr algn="ctr"/>
            <a:r>
              <a:rPr lang="ru-RU" sz="2800" b="1" dirty="0" smtClean="0"/>
              <a:t>Р</a:t>
            </a:r>
          </a:p>
          <a:p>
            <a:pPr algn="ctr"/>
            <a:r>
              <a:rPr lang="ru-RU" sz="2800" b="1" dirty="0"/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1672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" y="-485"/>
            <a:ext cx="9144000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Изучение муниципальных образовательных систем,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вошедших </a:t>
            </a:r>
            <a:r>
              <a:rPr lang="ru-RU" sz="2400" b="1" dirty="0">
                <a:solidFill>
                  <a:srgbClr val="002060"/>
                </a:solidFill>
              </a:rPr>
              <a:t>в «красную зону» по итогам рейтинга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За высокое качество образования»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512001"/>
              </p:ext>
            </p:extLst>
          </p:nvPr>
        </p:nvGraphicFramePr>
        <p:xfrm>
          <a:off x="577106" y="1275606"/>
          <a:ext cx="7560840" cy="3394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60840"/>
              </a:tblGrid>
              <a:tr h="3394075">
                <a:tc>
                  <a:txBody>
                    <a:bodyPr/>
                    <a:lstStyle/>
                    <a:p>
                      <a:pPr marL="226695">
                        <a:spcAft>
                          <a:spcPts val="0"/>
                        </a:spcAft>
                      </a:pPr>
                      <a:r>
                        <a:rPr lang="en-US" sz="1600" spc="-5" dirty="0">
                          <a:solidFill>
                            <a:srgbClr val="C00000"/>
                          </a:solidFill>
                          <a:effectLst/>
                        </a:rPr>
                        <a:t>III</a:t>
                      </a:r>
                      <a:r>
                        <a:rPr lang="ru-RU" sz="1600" spc="-5" dirty="0">
                          <a:solidFill>
                            <a:srgbClr val="C00000"/>
                          </a:solidFill>
                          <a:effectLst/>
                        </a:rPr>
                        <a:t>. 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Методическое обеспечение образовательной 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</a:rPr>
                        <a:t>деятельности</a:t>
                      </a:r>
                    </a:p>
                    <a:p>
                      <a:pPr marL="226695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1. Роль отдела (управления) образования в формировании развивающего образовательного пространства в: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осуществлении планово-прогностической деятельности ОО;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моделировании профессионального развития  педагогов;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повышении качества образования;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организации дифференцированного обучения (инновационные школы; классы с углубленным изучением предметов, инклюзия, выбор учащимися учебных предметов  для обучения по индивидуальным планам).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2. Формирование муниципальной модели  методического обеспечению  федеральных государственных образовательных стандартов общего образования: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- организация методического обеспечения реализации федеральных государственных образовательных стандартов в общеобразовательных организациях;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- сетевое взаимодействие общеобразовательных организаций по внедрению ФГОС.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4174" marR="64174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369997" y="1476578"/>
            <a:ext cx="4675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И</a:t>
            </a:r>
            <a:br>
              <a:rPr lang="ru-RU" sz="2800" b="1" dirty="0" smtClean="0"/>
            </a:br>
            <a:r>
              <a:rPr lang="ru-RU" sz="2800" b="1" dirty="0" smtClean="0"/>
              <a:t>Р</a:t>
            </a:r>
            <a:br>
              <a:rPr lang="ru-RU" sz="2800" b="1" dirty="0" smtClean="0"/>
            </a:br>
            <a:r>
              <a:rPr lang="ru-RU" sz="2800" b="1" dirty="0" smtClean="0"/>
              <a:t>О</a:t>
            </a:r>
          </a:p>
          <a:p>
            <a:pPr algn="ctr"/>
            <a:endParaRPr lang="ru-RU" sz="2800" b="1" dirty="0"/>
          </a:p>
          <a:p>
            <a:pPr algn="ctr"/>
            <a:r>
              <a:rPr lang="ru-RU" sz="2800" b="1" dirty="0" smtClean="0"/>
              <a:t>Р</a:t>
            </a:r>
          </a:p>
          <a:p>
            <a:pPr algn="ctr"/>
            <a:r>
              <a:rPr lang="ru-RU" sz="2800" b="1" dirty="0"/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184059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" y="-485"/>
            <a:ext cx="9144000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Изучение муниципальных образовательных систем,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вошедших </a:t>
            </a:r>
            <a:r>
              <a:rPr lang="ru-RU" sz="2400" b="1" dirty="0">
                <a:solidFill>
                  <a:srgbClr val="002060"/>
                </a:solidFill>
              </a:rPr>
              <a:t>в «красную зону» по итогам рейтинга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За высокое качество образования»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970096"/>
              </p:ext>
            </p:extLst>
          </p:nvPr>
        </p:nvGraphicFramePr>
        <p:xfrm>
          <a:off x="251520" y="1200151"/>
          <a:ext cx="7848872" cy="35599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8872"/>
              </a:tblGrid>
              <a:tr h="14959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effectLst/>
                        </a:rPr>
                        <a:t>IV</a:t>
                      </a:r>
                      <a:r>
                        <a:rPr lang="ru-RU" sz="1600" dirty="0">
                          <a:solidFill>
                            <a:srgbClr val="C00000"/>
                          </a:solidFill>
                          <a:effectLst/>
                        </a:rPr>
                        <a:t>. Организация обучения детей с ограниченными возможностями здоровья.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1.Изучение адаптированных образовательных программ, индивидуальных учебных планов </a:t>
                      </a:r>
                      <a:r>
                        <a:rPr lang="ru-RU" sz="1400" spc="25" dirty="0">
                          <a:solidFill>
                            <a:schemeClr val="tx1"/>
                          </a:solidFill>
                          <a:effectLst/>
                        </a:rPr>
                        <a:t>обучающихся </a:t>
                      </a:r>
                      <a:r>
                        <a:rPr lang="ru-RU" sz="1400" spc="-5" dirty="0">
                          <a:solidFill>
                            <a:schemeClr val="tx1"/>
                          </a:solidFill>
                          <a:effectLst/>
                        </a:rPr>
                        <a:t>на дому. Анализ результатов промежуточной и государственной итоговой аттестации обучающихся на дому.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2.Методическое обеспечение дистанционного обучения детей с ограниченными возможностями здоровья, инклюзивного обучения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08" marR="6060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0359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895090" algn="l"/>
                        </a:tabLs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effectLst/>
                        </a:rPr>
                        <a:t>V</a:t>
                      </a:r>
                      <a:r>
                        <a:rPr lang="ru-RU" sz="1600" spc="15" dirty="0">
                          <a:solidFill>
                            <a:srgbClr val="C00000"/>
                          </a:solidFill>
                          <a:effectLst/>
                        </a:rPr>
                        <a:t>. Обеспеченность учебной литературой.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3895090" algn="l"/>
                        </a:tabLst>
                      </a:pPr>
                      <a:r>
                        <a:rPr lang="ru-RU" sz="1400" spc="15" dirty="0">
                          <a:solidFill>
                            <a:schemeClr val="tx1"/>
                          </a:solidFill>
                          <a:effectLst/>
                        </a:rPr>
                        <a:t>1. Соответствие   учебников, используемых в учебном процессе,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 федеральному перечню учебников, рекомендуемых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образования;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389509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2. Соответствие используемых учебных пособий, учебным пособиям, выпущенным организациями, входящими в перечень организаций, осуществляющих выпуск учебных пособий, которые допускаются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608" marR="60608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311079" y="1419622"/>
            <a:ext cx="4675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</a:t>
            </a:r>
          </a:p>
          <a:p>
            <a:pPr algn="ctr"/>
            <a:r>
              <a:rPr lang="ru-RU" sz="2800" b="1" dirty="0" smtClean="0"/>
              <a:t>О</a:t>
            </a:r>
          </a:p>
          <a:p>
            <a:pPr algn="ctr"/>
            <a:r>
              <a:rPr lang="ru-RU" sz="2800" b="1" dirty="0" smtClean="0"/>
              <a:t>и</a:t>
            </a:r>
          </a:p>
          <a:p>
            <a:pPr algn="ctr"/>
            <a:r>
              <a:rPr lang="ru-RU" sz="2800" b="1" dirty="0" smtClean="0"/>
              <a:t>Н</a:t>
            </a:r>
          </a:p>
          <a:p>
            <a:pPr algn="ctr"/>
            <a:endParaRPr lang="ru-RU" sz="2800" b="1" dirty="0"/>
          </a:p>
          <a:p>
            <a:pPr algn="ctr"/>
            <a:r>
              <a:rPr lang="ru-RU" sz="2800" b="1" dirty="0" smtClean="0"/>
              <a:t>Р</a:t>
            </a:r>
          </a:p>
          <a:p>
            <a:pPr algn="ctr"/>
            <a:r>
              <a:rPr lang="ru-RU" sz="2800" b="1" dirty="0"/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184059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" y="-485"/>
            <a:ext cx="9144000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Изучение муниципальных образовательных систем,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вошедших </a:t>
            </a:r>
            <a:r>
              <a:rPr lang="ru-RU" sz="2400" b="1" dirty="0">
                <a:solidFill>
                  <a:srgbClr val="002060"/>
                </a:solidFill>
              </a:rPr>
              <a:t>в «красную зону» по итогам рейтинга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За высокое качество образования»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349079"/>
              </p:ext>
            </p:extLst>
          </p:nvPr>
        </p:nvGraphicFramePr>
        <p:xfrm>
          <a:off x="467544" y="1598234"/>
          <a:ext cx="6328410" cy="1737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28410"/>
              </a:tblGrid>
              <a:tr h="0">
                <a:tc>
                  <a:txBody>
                    <a:bodyPr/>
                    <a:lstStyle/>
                    <a:p>
                      <a:pPr marL="12065"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effectLst/>
                        </a:rPr>
                        <a:t>VI</a:t>
                      </a:r>
                      <a:r>
                        <a:rPr lang="ru-RU" sz="1600" spc="-15" dirty="0">
                          <a:solidFill>
                            <a:srgbClr val="C00000"/>
                          </a:solidFill>
                          <a:effectLst/>
                        </a:rPr>
                        <a:t>. Изучение качества </a:t>
                      </a:r>
                      <a:r>
                        <a:rPr lang="ru-RU" sz="1600" spc="-5" dirty="0">
                          <a:solidFill>
                            <a:srgbClr val="C00000"/>
                          </a:solidFill>
                          <a:effectLst/>
                        </a:rPr>
                        <a:t>подготовки обучающихся и выпускников 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12065" algn="just">
                        <a:spcAft>
                          <a:spcPts val="0"/>
                        </a:spcAft>
                      </a:pPr>
                      <a:endParaRPr lang="ru-RU" sz="1400" spc="5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2065" algn="just">
                        <a:spcAft>
                          <a:spcPts val="0"/>
                        </a:spcAft>
                      </a:pPr>
                      <a:r>
                        <a:rPr lang="ru-RU" sz="1400" spc="5" dirty="0" smtClean="0">
                          <a:solidFill>
                            <a:schemeClr val="tx1"/>
                          </a:solidFill>
                          <a:effectLst/>
                        </a:rPr>
                        <a:t>Анализ </a:t>
                      </a:r>
                      <a:r>
                        <a:rPr lang="ru-RU" sz="1400" spc="5" dirty="0">
                          <a:solidFill>
                            <a:schemeClr val="tx1"/>
                          </a:solidFill>
                          <a:effectLst/>
                        </a:rPr>
                        <a:t>посещенных уроков экспертами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2065" algn="just">
                        <a:spcAft>
                          <a:spcPts val="0"/>
                        </a:spcAft>
                      </a:pPr>
                      <a:r>
                        <a:rPr lang="ru-RU" sz="1400" spc="5" dirty="0">
                          <a:solidFill>
                            <a:schemeClr val="tx1"/>
                          </a:solidFill>
                          <a:effectLst/>
                        </a:rPr>
                        <a:t>Анализ результатов текущего контроля учащихся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2065" algn="just">
                        <a:spcAft>
                          <a:spcPts val="0"/>
                        </a:spcAft>
                      </a:pPr>
                      <a:r>
                        <a:rPr lang="ru-RU" sz="1400" spc="5" dirty="0">
                          <a:solidFill>
                            <a:schemeClr val="tx1"/>
                          </a:solidFill>
                          <a:effectLst/>
                        </a:rPr>
                        <a:t>Анализ материалов и результатов промежуточной аттестации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206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Анализ результатов тестирования</a:t>
                      </a:r>
                    </a:p>
                    <a:p>
                      <a:pPr marL="1206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Анализ результатов государственной итоговой аттестации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выпускников</a:t>
                      </a:r>
                    </a:p>
                    <a:p>
                      <a:pPr marL="12065" algn="just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771799" y="3579862"/>
            <a:ext cx="6048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РЦМКО, </a:t>
            </a:r>
          </a:p>
          <a:p>
            <a:r>
              <a:rPr lang="ru-RU" dirty="0" smtClean="0"/>
              <a:t>эксперты (учителя высшей квалификационной категории по приглашению из других муниципальных образований)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059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151" y="2036337"/>
            <a:ext cx="7945700" cy="4039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" y="-485"/>
            <a:ext cx="9144000" cy="110799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Изучение муниципальных образовательных систем, вошедших </a:t>
            </a:r>
            <a:r>
              <a:rPr lang="ru-RU" sz="2200" b="1" dirty="0">
                <a:solidFill>
                  <a:srgbClr val="002060"/>
                </a:solidFill>
              </a:rPr>
              <a:t>в «красную зону» по итогам рейтинга </a:t>
            </a:r>
            <a:r>
              <a:rPr lang="ru-RU" sz="2200" b="1" dirty="0" smtClean="0">
                <a:solidFill>
                  <a:srgbClr val="002060"/>
                </a:solidFill>
              </a:rPr>
              <a:t>«</a:t>
            </a:r>
            <a:r>
              <a:rPr lang="ru-RU" sz="2200" b="1" dirty="0">
                <a:solidFill>
                  <a:srgbClr val="002060"/>
                </a:solidFill>
              </a:rPr>
              <a:t>За высокое качество образования</a:t>
            </a:r>
            <a:r>
              <a:rPr lang="ru-RU" sz="2200" b="1" dirty="0" smtClean="0">
                <a:solidFill>
                  <a:srgbClr val="002060"/>
                </a:solidFill>
              </a:rPr>
              <a:t>». </a:t>
            </a:r>
            <a:r>
              <a:rPr lang="ru-RU" sz="2200" b="1" dirty="0" smtClean="0">
                <a:solidFill>
                  <a:srgbClr val="C00000"/>
                </a:solidFill>
              </a:rPr>
              <a:t>График диагностических тестирований</a:t>
            </a:r>
            <a:endParaRPr lang="ru-RU" sz="22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94165"/>
              </p:ext>
            </p:extLst>
          </p:nvPr>
        </p:nvGraphicFramePr>
        <p:xfrm>
          <a:off x="827584" y="1209214"/>
          <a:ext cx="7488831" cy="35764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1350"/>
                <a:gridCol w="3151350"/>
                <a:gridCol w="1186131"/>
              </a:tblGrid>
              <a:tr h="3318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Дата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Муниципальный район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Время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>
                    <a:solidFill>
                      <a:srgbClr val="0070C0"/>
                    </a:solidFill>
                  </a:tcPr>
                </a:tc>
              </a:tr>
              <a:tr h="23197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 октября, понедельник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Менделеевский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9.30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</a:tr>
              <a:tr h="276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Тукаевский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9.00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</a:tr>
              <a:tr h="26795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 октября, среда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Рыбно-Слободский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9.00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</a:tr>
              <a:tr h="3214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Алексеевский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9.30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</a:tr>
              <a:tr h="3552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13 октября, пятница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Алькеевский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9.00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</a:tr>
              <a:tr h="26795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17 октября, вторник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Аксубаевский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9.30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</a:tr>
              <a:tr h="2843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Черемшанский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9.00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</a:tr>
              <a:tr h="36004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19 октября, четверг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Апастовский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9.30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Кайбицкий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9.00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</a:tr>
              <a:tr h="2571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Камско-</a:t>
                      </a:r>
                      <a:r>
                        <a:rPr lang="ru-RU" sz="1600" dirty="0" err="1" smtClean="0">
                          <a:effectLst/>
                        </a:rPr>
                        <a:t>Устьинский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9.00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419" marR="5741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79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935</TotalTime>
  <Words>1691</Words>
  <Application>Microsoft Office PowerPoint</Application>
  <PresentationFormat>Экран (16:9)</PresentationFormat>
  <Paragraphs>293</Paragraphs>
  <Slides>18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Зиганшина</dc:creator>
  <cp:lastModifiedBy>Amirova</cp:lastModifiedBy>
  <cp:revision>64</cp:revision>
  <cp:lastPrinted>2017-09-08T10:35:57Z</cp:lastPrinted>
  <dcterms:created xsi:type="dcterms:W3CDTF">2017-06-28T10:38:29Z</dcterms:created>
  <dcterms:modified xsi:type="dcterms:W3CDTF">2017-10-08T09:19:47Z</dcterms:modified>
</cp:coreProperties>
</file>